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7"/>
  </p:notesMasterIdLst>
  <p:handoutMasterIdLst>
    <p:handoutMasterId r:id="rId68"/>
  </p:handoutMasterIdLst>
  <p:sldIdLst>
    <p:sldId id="313" r:id="rId3"/>
    <p:sldId id="321" r:id="rId4"/>
    <p:sldId id="340" r:id="rId5"/>
    <p:sldId id="332" r:id="rId6"/>
    <p:sldId id="328" r:id="rId7"/>
    <p:sldId id="333" r:id="rId8"/>
    <p:sldId id="334" r:id="rId9"/>
    <p:sldId id="338" r:id="rId10"/>
    <p:sldId id="335" r:id="rId11"/>
    <p:sldId id="336" r:id="rId12"/>
    <p:sldId id="337" r:id="rId13"/>
    <p:sldId id="339" r:id="rId14"/>
    <p:sldId id="342" r:id="rId15"/>
    <p:sldId id="343" r:id="rId16"/>
    <p:sldId id="380" r:id="rId17"/>
    <p:sldId id="382" r:id="rId18"/>
    <p:sldId id="341" r:id="rId19"/>
    <p:sldId id="348" r:id="rId20"/>
    <p:sldId id="381" r:id="rId21"/>
    <p:sldId id="350" r:id="rId22"/>
    <p:sldId id="344" r:id="rId23"/>
    <p:sldId id="345" r:id="rId24"/>
    <p:sldId id="349" r:id="rId25"/>
    <p:sldId id="383" r:id="rId26"/>
    <p:sldId id="357" r:id="rId27"/>
    <p:sldId id="395" r:id="rId28"/>
    <p:sldId id="384" r:id="rId29"/>
    <p:sldId id="347" r:id="rId30"/>
    <p:sldId id="379" r:id="rId31"/>
    <p:sldId id="385" r:id="rId32"/>
    <p:sldId id="351" r:id="rId33"/>
    <p:sldId id="386" r:id="rId34"/>
    <p:sldId id="352" r:id="rId35"/>
    <p:sldId id="387" r:id="rId36"/>
    <p:sldId id="355" r:id="rId37"/>
    <p:sldId id="353" r:id="rId38"/>
    <p:sldId id="358" r:id="rId39"/>
    <p:sldId id="359" r:id="rId40"/>
    <p:sldId id="360" r:id="rId41"/>
    <p:sldId id="361" r:id="rId42"/>
    <p:sldId id="362" r:id="rId43"/>
    <p:sldId id="365" r:id="rId44"/>
    <p:sldId id="363" r:id="rId45"/>
    <p:sldId id="364" r:id="rId46"/>
    <p:sldId id="366" r:id="rId47"/>
    <p:sldId id="393" r:id="rId48"/>
    <p:sldId id="390" r:id="rId49"/>
    <p:sldId id="396" r:id="rId50"/>
    <p:sldId id="367" r:id="rId51"/>
    <p:sldId id="368" r:id="rId52"/>
    <p:sldId id="370" r:id="rId53"/>
    <p:sldId id="372" r:id="rId54"/>
    <p:sldId id="371" r:id="rId55"/>
    <p:sldId id="373" r:id="rId56"/>
    <p:sldId id="374" r:id="rId57"/>
    <p:sldId id="375" r:id="rId58"/>
    <p:sldId id="376" r:id="rId59"/>
    <p:sldId id="391" r:id="rId60"/>
    <p:sldId id="377" r:id="rId61"/>
    <p:sldId id="394" r:id="rId62"/>
    <p:sldId id="392" r:id="rId63"/>
    <p:sldId id="378" r:id="rId64"/>
    <p:sldId id="397" r:id="rId65"/>
    <p:sldId id="314" r:id="rId6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DC426-DEF3-48F6-977E-FB3D71296132}" v="8651" dt="2021-02-17T22:02:46.686"/>
    <p1510:client id="{38801C8C-83EF-47DA-967C-D313D3A1CCD6}" v="695" dt="2021-02-22T03:08:29.805"/>
    <p1510:client id="{44A22FF5-26E6-42CE-A2CB-9C352D4BBEEF}" v="15" dt="2021-02-09T20:28:10.046"/>
    <p1510:client id="{BB475212-2273-4D61-9962-9D530EAD76F2}" v="4266" dt="2021-02-19T16:09:29.811"/>
    <p1510:client id="{D1853561-CD7E-470D-AA0C-12BC127FAB55}" v="61" dt="2021-02-22T02:29:56.647"/>
    <p1510:client id="{EF26B7C0-08B9-4A33-B251-BC9073148144}" v="3642" dt="2021-02-11T21:55:21.272"/>
    <p1510:client id="{FECA5B7D-E40A-4C24-9D3D-67CAB648CDBE}" v="2518" dt="2021-02-12T21:47:32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7" y="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F8AD2-B827-47BA-853F-61F74F5355AD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0157D-E3DA-4C8D-9F23-5856065D7A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51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154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304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1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210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177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99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755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25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79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837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32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13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69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19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789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1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102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60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78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578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309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129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823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631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781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136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783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933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55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329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85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682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9977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045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744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100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725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76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06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149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184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187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716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7914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5438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656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52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49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28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91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arth.patel\Desktop\Master-3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grpSp>
        <p:nvGrpSpPr>
          <p:cNvPr id="13" name="Group 12"/>
          <p:cNvGrpSpPr/>
          <p:nvPr userDrawn="1"/>
        </p:nvGrpSpPr>
        <p:grpSpPr>
          <a:xfrm>
            <a:off x="277530" y="4904750"/>
            <a:ext cx="4675470" cy="246221"/>
            <a:chOff x="277530" y="4904750"/>
            <a:chExt cx="4675470" cy="246221"/>
          </a:xfrm>
        </p:grpSpPr>
        <p:pic>
          <p:nvPicPr>
            <p:cNvPr id="9" name="Picture 8" descr="D:\IMAGES\usflag.jp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2405" y="5000578"/>
              <a:ext cx="165100" cy="90011"/>
            </a:xfrm>
            <a:prstGeom prst="rect">
              <a:avLst/>
            </a:prstGeom>
            <a:noFill/>
          </p:spPr>
        </p:pic>
        <p:pic>
          <p:nvPicPr>
            <p:cNvPr id="10" name="Picture 9" descr="D:\IMAGES\indiaflag.jp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7530" y="4996006"/>
              <a:ext cx="161925" cy="98583"/>
            </a:xfrm>
            <a:prstGeom prst="rect">
              <a:avLst/>
            </a:prstGeom>
            <a:noFill/>
          </p:spPr>
        </p:pic>
        <p:pic>
          <p:nvPicPr>
            <p:cNvPr id="17" name="Picture 2" descr="C:\Users\janesh.joshi\Desktop\singapore-flag-222-p_1.jp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68143" y="4972705"/>
              <a:ext cx="195262" cy="107295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 userDrawn="1"/>
          </p:nvSpPr>
          <p:spPr>
            <a:xfrm>
              <a:off x="387350" y="4904750"/>
              <a:ext cx="456565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18008338228              +65 31586636           +1(973) 598-3969           44 203-808-4216</a:t>
              </a:r>
            </a:p>
          </p:txBody>
        </p:sp>
        <p:pic>
          <p:nvPicPr>
            <p:cNvPr id="11" name="Picture 10" descr="D:\IMAGES\ukflag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63950" y="4992007"/>
              <a:ext cx="165100" cy="87153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5105400" y="478155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www.cognixia.com • bdg@cognixia.com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8" name="Picture 4" descr="C:\Users\parth.patel\Desktop\Master 1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parth.patel\Desktop\Master-2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pic>
        <p:nvPicPr>
          <p:cNvPr id="1026" name="Picture 2" descr="C:\Users\parth.patel\Desktop\Master-2-0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0" y="478155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For more Information or set up an appointment kindly contact us today.</a:t>
            </a: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s Left Single">
  <p:cSld name="Lines Left Sing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8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40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00"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hyperlink" Target="https://de.wikipedia.org/wiki/Gi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hyperlink" Target="https://de.wikipedia.org/wiki/Git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hyperlink" Target="https://de.wikipedia.org/wiki/Gi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PSTREAM-USER/ORIGINAL-PROJECT.git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hyperlink" Target="https://de.wikipedia.org/wiki/Gi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304800" y="2343150"/>
            <a:ext cx="5806440" cy="712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2800"/>
              </a:lnSpc>
              <a:spcBef>
                <a:spcPct val="20000"/>
              </a:spcBef>
              <a:defRPr/>
            </a:pPr>
            <a:r>
              <a:rPr lang="en-US" sz="2800" b="1">
                <a:solidFill>
                  <a:schemeClr val="accent5"/>
                </a:solidFill>
                <a:latin typeface="Arial Narrow"/>
              </a:rPr>
              <a:t>Git and GitHub</a:t>
            </a:r>
            <a:endParaRPr lang="en-US" sz="2800" b="1" i="0" u="none" strike="noStrike" kern="1200" cap="none" spc="0" normalizeH="0" baseline="0" noProof="0" err="1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1376" y="4809351"/>
            <a:ext cx="1520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Open Sans" pitchFamily="34" charset="0"/>
                <a:ea typeface="Open Sans" pitchFamily="34" charset="0"/>
                <a:cs typeface="Open Sans" pitchFamily="34" charset="0"/>
              </a:rPr>
              <a:t>www.cognixia.com</a:t>
            </a:r>
            <a:endParaRPr lang="en-IN" sz="120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50" name="Picture 2" descr="C:\Users\hatim.gheewala\Desktop\Cognixia Logo with tag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9594"/>
            <a:ext cx="3569712" cy="9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68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5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Git WorkFLow (Simplified)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1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73" name="Google Shape;273;p11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1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49732" y="1098523"/>
            <a:ext cx="5786866" cy="326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17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Installation: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A6711-3FF1-4915-AFFF-B4CB085F29BB}"/>
              </a:ext>
            </a:extLst>
          </p:cNvPr>
          <p:cNvSpPr txBox="1"/>
          <p:nvPr/>
        </p:nvSpPr>
        <p:spPr>
          <a:xfrm>
            <a:off x="1593056" y="1228725"/>
            <a:ext cx="53078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Git and git bash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PS/terminal to check git version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Visual Studio Code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add code to PATH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48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Installation: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p12"/>
          <p:cNvGraphicFramePr/>
          <p:nvPr>
            <p:extLst>
              <p:ext uri="{D42A27DB-BD31-4B8C-83A1-F6EECF244321}">
                <p14:modId xmlns:p14="http://schemas.microsoft.com/office/powerpoint/2010/main" val="3580584191"/>
              </p:ext>
            </p:extLst>
          </p:nvPr>
        </p:nvGraphicFramePr>
        <p:xfrm>
          <a:off x="1593850" y="1304197"/>
          <a:ext cx="6156769" cy="17145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7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4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OS </a:t>
                      </a:r>
                      <a:endParaRPr sz="8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Commands/sites</a:t>
                      </a:r>
                      <a:endParaRPr sz="800" b="1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</a:rPr>
                        <a:t>Linux (Debian)</a:t>
                      </a:r>
                      <a:endParaRPr sz="18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</a:rPr>
                        <a:t>Command: sudo apt-get install git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chemeClr val="dk1"/>
                          </a:solidFill>
                        </a:rPr>
                        <a:t>Linux (Redhat)</a:t>
                      </a:r>
                      <a:endParaRPr sz="18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</a:rPr>
                        <a:t>Command: sudo yum install git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chemeClr val="dk1"/>
                          </a:solidFill>
                        </a:rPr>
                        <a:t>Mac</a:t>
                      </a:r>
                      <a:endParaRPr sz="1800" b="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</a:rPr>
                        <a:t>http://git-scm.com/download/mac</a:t>
                      </a:r>
                      <a:endParaRPr sz="8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Windows</a:t>
                      </a:r>
                      <a:endParaRPr sz="8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</a:rPr>
                        <a:t>http://git-scm.com/download/win</a:t>
                      </a:r>
                      <a:endParaRPr sz="8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12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Basic Shell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2221707" y="1464469"/>
            <a:ext cx="372189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Shell commands: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- ls, ls –la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- mkdir, rm, rm –r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- cd, cd ..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- &gt;, &gt;&gt;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2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Configuration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93056" y="478631"/>
            <a:ext cx="58293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System: all users</a:t>
            </a:r>
          </a:p>
          <a:p>
            <a:r>
              <a:rPr lang="en-US">
                <a:ea typeface="+mn-lt"/>
                <a:cs typeface="+mn-lt"/>
              </a:rPr>
              <a:t>Global: all repos of current user</a:t>
            </a:r>
          </a:p>
          <a:p>
            <a:r>
              <a:rPr lang="en-US">
                <a:ea typeface="+mn-lt"/>
                <a:cs typeface="+mn-lt"/>
              </a:rPr>
              <a:t>Local: this repo only</a:t>
            </a:r>
          </a:p>
          <a:p>
            <a:endParaRPr lang="en-US">
              <a:cs typeface="Arial"/>
            </a:endParaRPr>
          </a:p>
          <a:p>
            <a:r>
              <a:rPr lang="en-US" b="1"/>
              <a:t>Configure git</a:t>
            </a:r>
            <a:endParaRPr lang="en-US" b="1">
              <a:cs typeface="Arial"/>
            </a:endParaRPr>
          </a:p>
          <a:p>
            <a:r>
              <a:rPr lang="en-US">
                <a:cs typeface="Arial"/>
              </a:rPr>
              <a:t>User and email:</a:t>
            </a:r>
          </a:p>
          <a:p>
            <a:r>
              <a:rPr lang="en-US">
                <a:cs typeface="Arial"/>
              </a:rPr>
              <a:t>git config --global user.name "Nicholas Guthrie" </a:t>
            </a:r>
          </a:p>
          <a:p>
            <a:r>
              <a:rPr lang="en-US">
                <a:cs typeface="Arial"/>
              </a:rPr>
              <a:t>      "         user.email     "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 config --list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Should match your github name and email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 config --global –e 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19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config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93056" y="964406"/>
            <a:ext cx="58293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End of line character for windows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Text \r\n (windows)</a:t>
            </a:r>
          </a:p>
          <a:p>
            <a:r>
              <a:rPr lang="en-US">
                <a:cs typeface="Arial"/>
              </a:rPr>
              <a:t>Text \n (Linux and Mac)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If on windows: </a:t>
            </a:r>
            <a:r>
              <a:rPr lang="en-US" err="1">
                <a:cs typeface="Arial"/>
              </a:rPr>
              <a:t>core.autocrlf</a:t>
            </a:r>
            <a:r>
              <a:rPr lang="en-US">
                <a:cs typeface="Arial"/>
              </a:rPr>
              <a:t> = true</a:t>
            </a:r>
          </a:p>
          <a:p>
            <a:r>
              <a:rPr lang="en-US">
                <a:cs typeface="Arial"/>
              </a:rPr>
              <a:t>If on mac or </a:t>
            </a:r>
            <a:r>
              <a:rPr lang="en-US" err="1">
                <a:cs typeface="Arial"/>
              </a:rPr>
              <a:t>linux</a:t>
            </a:r>
            <a:r>
              <a:rPr lang="en-US">
                <a:cs typeface="Arial"/>
              </a:rPr>
              <a:t>: </a:t>
            </a:r>
            <a:r>
              <a:rPr lang="en-US" err="1">
                <a:cs typeface="Arial"/>
              </a:rPr>
              <a:t>core.autocrlf</a:t>
            </a:r>
            <a:r>
              <a:rPr lang="en-US">
                <a:cs typeface="Arial"/>
              </a:rPr>
              <a:t> = input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Lab: set this yourself. Check global, system and local</a:t>
            </a:r>
          </a:p>
        </p:txBody>
      </p:sp>
    </p:spTree>
    <p:extLst>
      <p:ext uri="{BB962C8B-B14F-4D97-AF65-F5344CB8AC3E}">
        <p14:creationId xmlns:p14="http://schemas.microsoft.com/office/powerpoint/2010/main" val="89336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</a:rPr>
              <a:t>Git structure</a:t>
            </a: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814513" y="1557338"/>
            <a:ext cx="4150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9F6E43-1012-43DE-ACCA-03EE3B6F7768}"/>
              </a:ext>
            </a:extLst>
          </p:cNvPr>
          <p:cNvSpPr/>
          <p:nvPr/>
        </p:nvSpPr>
        <p:spPr>
          <a:xfrm>
            <a:off x="1107281" y="2200275"/>
            <a:ext cx="2050256" cy="914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Working Directory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9969FA7-21A2-4A08-BD95-E3AA63AA5901}"/>
              </a:ext>
            </a:extLst>
          </p:cNvPr>
          <p:cNvSpPr/>
          <p:nvPr/>
        </p:nvSpPr>
        <p:spPr>
          <a:xfrm>
            <a:off x="3579019" y="2200275"/>
            <a:ext cx="2050256" cy="914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Staging Area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3CFEC4-7DCD-43EE-86D0-983D0D8F8845}"/>
              </a:ext>
            </a:extLst>
          </p:cNvPr>
          <p:cNvSpPr/>
          <p:nvPr/>
        </p:nvSpPr>
        <p:spPr>
          <a:xfrm>
            <a:off x="6050756" y="2200275"/>
            <a:ext cx="2050256" cy="914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Git Directory</a:t>
            </a:r>
          </a:p>
        </p:txBody>
      </p:sp>
    </p:spTree>
    <p:extLst>
      <p:ext uri="{BB962C8B-B14F-4D97-AF65-F5344CB8AC3E}">
        <p14:creationId xmlns:p14="http://schemas.microsoft.com/office/powerpoint/2010/main" val="37469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Init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814513" y="1557338"/>
            <a:ext cx="601503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Command: git init</a:t>
            </a:r>
            <a:endParaRPr lang="en-US" b="1">
              <a:cs typeface="Arial"/>
            </a:endParaRPr>
          </a:p>
          <a:p>
            <a:endParaRPr lang="en-US"/>
          </a:p>
          <a:p>
            <a:r>
              <a:rPr lang="en-US"/>
              <a:t>Tells git to start tracing the folder. 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Creates a .git folder (hidden folder)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If this directory is gone, you lose your project history</a:t>
            </a:r>
          </a:p>
        </p:txBody>
      </p:sp>
    </p:spTree>
    <p:extLst>
      <p:ext uri="{BB962C8B-B14F-4D97-AF65-F5344CB8AC3E}">
        <p14:creationId xmlns:p14="http://schemas.microsoft.com/office/powerpoint/2010/main" val="268997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Basic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14475" y="1214438"/>
            <a:ext cx="712946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status</a:t>
            </a:r>
            <a:r>
              <a:rPr lang="en-US">
                <a:cs typeface="Arial"/>
              </a:rPr>
              <a:t>: shows working branch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add </a:t>
            </a:r>
            <a:r>
              <a:rPr lang="en-US">
                <a:cs typeface="Arial"/>
              </a:rPr>
              <a:t>(must be in working directory)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commit </a:t>
            </a:r>
            <a:r>
              <a:rPr lang="en-US">
                <a:cs typeface="Arial"/>
              </a:rPr>
              <a:t>(adds a commit object (snapshot) to the objects folder, which is a wrapped around a tree object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log</a:t>
            </a:r>
          </a:p>
          <a:p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92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</a:rPr>
              <a:t>First commit</a:t>
            </a: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771651" y="1178719"/>
            <a:ext cx="415051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Lab:</a:t>
            </a:r>
            <a:endParaRPr lang="en-US" b="1">
              <a:cs typeface="Arial"/>
            </a:endParaRPr>
          </a:p>
          <a:p>
            <a:endParaRPr lang="en-US" b="1">
              <a:cs typeface="Arial"/>
            </a:endParaRPr>
          </a:p>
          <a:p>
            <a:r>
              <a:rPr lang="en-US"/>
              <a:t>echo text into file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Stage file (staging area = index)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Commit file with message</a:t>
            </a:r>
          </a:p>
          <a:p>
            <a:r>
              <a:rPr lang="en-US">
                <a:cs typeface="Arial"/>
              </a:rPr>
              <a:t>(if no message, will open the editor)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Think of this as a snapshot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290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arth.patel\Desktop\Master-3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4"/>
            <a:ext cx="9144000" cy="51450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209550"/>
            <a:ext cx="50292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1600" b="1">
              <a:solidFill>
                <a:schemeClr val="bg1"/>
              </a:solidFill>
              <a:latin typeface="+mj-lt"/>
              <a:cs typeface="Calibri"/>
            </a:endParaRPr>
          </a:p>
        </p:txBody>
      </p:sp>
      <p:pic>
        <p:nvPicPr>
          <p:cNvPr id="8" name="Picture 7" descr="D:\IMAGES\usfl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5000578"/>
            <a:ext cx="165100" cy="90011"/>
          </a:xfrm>
          <a:prstGeom prst="rect">
            <a:avLst/>
          </a:prstGeom>
          <a:noFill/>
        </p:spPr>
      </p:pic>
      <p:pic>
        <p:nvPicPr>
          <p:cNvPr id="9" name="Picture 8" descr="D:\IMAGES\indiafla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30" y="4996006"/>
            <a:ext cx="161925" cy="9858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7350" y="4904750"/>
            <a:ext cx="4565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+91 898-002-4735          (973) 598-3969           44 203-808-4216         +973 1619-8549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597" y="4829482"/>
            <a:ext cx="135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www.cognixia.com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8" descr="Call Collabera 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7365" y="4988585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9" descr="Call Collabera 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7" y="4992898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12850" y="1859293"/>
            <a:ext cx="6718299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4400"/>
              <a:t>Git and GitHub</a:t>
            </a:r>
            <a:endParaRPr lang="en-IN" sz="4400">
              <a:cs typeface="Calibri"/>
            </a:endParaRPr>
          </a:p>
        </p:txBody>
      </p:sp>
    </p:spTree>
  </p:cSld>
  <p:clrMapOvr>
    <a:masterClrMapping/>
  </p:clrMapOvr>
  <p:transition advTm="887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Under the Hood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757362" y="664368"/>
            <a:ext cx="601503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Git objects: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Sha1 hash function: creates unique name from contents</a:t>
            </a:r>
          </a:p>
          <a:p>
            <a:r>
              <a:rPr lang="en-US">
                <a:cs typeface="Arial"/>
              </a:rPr>
              <a:t>- doesn't store duplicate data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Blobs: content, hashes </a:t>
            </a:r>
          </a:p>
          <a:p>
            <a:r>
              <a:rPr lang="en-US">
                <a:cs typeface="Arial"/>
              </a:rPr>
              <a:t>- no filenames (filenames are sha1 hashes)</a:t>
            </a:r>
            <a:endParaRPr lang="en-US"/>
          </a:p>
          <a:p>
            <a:r>
              <a:rPr lang="en-US">
                <a:cs typeface="Arial"/>
              </a:rPr>
              <a:t>- only one copy of each blob is saved, i.e. if the hashes match git will reuse the object!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Trees: directory structure and pointers to blobs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Commits: wrapped around tree with pointer to parents commit and meta-data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26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Commits and Tree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72344E7-293A-45F9-AA53-C9D65C64A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719" y="767810"/>
            <a:ext cx="6793706" cy="36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73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Low level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93056" y="1257300"/>
            <a:ext cx="58293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git ls-files –s </a:t>
            </a:r>
            <a:r>
              <a:rPr lang="en-US">
                <a:cs typeface="Arial"/>
              </a:rPr>
              <a:t>: check the files in the staging area </a:t>
            </a:r>
          </a:p>
          <a:p>
            <a:r>
              <a:rPr lang="en-US" b="1">
                <a:cs typeface="Arial"/>
              </a:rPr>
              <a:t>git cat-file –p/f/s</a:t>
            </a:r>
            <a:r>
              <a:rPr lang="en-US">
                <a:cs typeface="Arial"/>
              </a:rPr>
              <a:t>: check the contents, type or size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Lab: rm a file, but check if it's still in the staging area</a:t>
            </a:r>
          </a:p>
          <a:p>
            <a:r>
              <a:rPr lang="en-US">
                <a:cs typeface="Arial"/>
              </a:rPr>
              <a:t>Lab: open a commit message </a:t>
            </a:r>
          </a:p>
          <a:p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Higher level alternative: git show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38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More git objects</a:t>
            </a:r>
            <a:endParaRPr lang="en-US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1E60DA9-C825-4217-9CCB-C183C5BE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37" y="760524"/>
            <a:ext cx="7786686" cy="3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7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More git objects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63FAB46A-317D-4057-9716-3FDF6604F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771526"/>
            <a:ext cx="6265068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01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IDE's and Git</a:t>
            </a:r>
            <a:endParaRPr lang="en-US">
              <a:solidFill>
                <a:schemeClr val="lt1"/>
              </a:solidFill>
              <a:cs typeface="Arial"/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443163" y="2200275"/>
            <a:ext cx="47220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Lab: Visual Studio Code</a:t>
            </a:r>
            <a:endParaRPr lang="en-US" b="1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2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Basic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14475" y="1214438"/>
            <a:ext cx="712946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status</a:t>
            </a:r>
            <a:r>
              <a:rPr lang="en-US">
                <a:cs typeface="Arial"/>
              </a:rPr>
              <a:t>: shows working branch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add </a:t>
            </a:r>
            <a:r>
              <a:rPr lang="en-US">
                <a:cs typeface="Arial"/>
              </a:rPr>
              <a:t>(must be in working directory)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commit </a:t>
            </a:r>
            <a:r>
              <a:rPr lang="en-US">
                <a:cs typeface="Arial"/>
              </a:rPr>
              <a:t>(adds a commit object (snapshot) to the objects folder, which is a wrapped around a tree object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log</a:t>
            </a:r>
          </a:p>
          <a:p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0698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Basic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93056" y="1221581"/>
            <a:ext cx="7129462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Git mv</a:t>
            </a:r>
            <a:r>
              <a:rPr lang="en-US">
                <a:ea typeface="+mn-lt"/>
                <a:cs typeface="+mn-lt"/>
              </a:rPr>
              <a:t> &lt;filename&gt; &lt;filename&gt;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Git rm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Git rm –cached &lt;filename&gt; </a:t>
            </a:r>
          </a:p>
          <a:p>
            <a:pPr marL="285750" indent="-285750">
              <a:buFont typeface="Arial,Sans-Serif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Git diff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Git diff –staged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Note on @@ lines: git is only showing us the lines where changes take place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19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Basic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7523723-804E-4107-B8FF-9C6AA4110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281" y="628549"/>
            <a:ext cx="4264818" cy="40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</a:rPr>
              <a:t>.gitignore</a:t>
            </a: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6D934-0B4D-4CC6-A649-B621CC4F47DC}"/>
              </a:ext>
            </a:extLst>
          </p:cNvPr>
          <p:cNvSpPr txBox="1"/>
          <p:nvPr/>
        </p:nvSpPr>
        <p:spPr>
          <a:xfrm>
            <a:off x="1593056" y="1357313"/>
            <a:ext cx="58293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Create a .gitignore file and add files and directories that you don't want to track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Does not work retro-actively 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Can use git rm - - cached to only remove files from the staging area (after that, git will ignore the file)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note on windows: use git bash to touch .</a:t>
            </a:r>
            <a:r>
              <a:rPr lang="en-US" err="1">
                <a:cs typeface="Arial"/>
              </a:rPr>
              <a:t>gitignore</a:t>
            </a:r>
            <a:r>
              <a:rPr lang="en-US">
                <a:cs typeface="Arial"/>
              </a:rPr>
              <a:t> or rename the text file</a:t>
            </a:r>
          </a:p>
        </p:txBody>
      </p:sp>
    </p:spTree>
    <p:extLst>
      <p:ext uri="{BB962C8B-B14F-4D97-AF65-F5344CB8AC3E}">
        <p14:creationId xmlns:p14="http://schemas.microsoft.com/office/powerpoint/2010/main" val="269093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arth.patel\Desktop\Master-3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4"/>
            <a:ext cx="9144000" cy="51450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209550"/>
            <a:ext cx="50292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+mj-lt"/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D:\IMAGES\usfl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5000578"/>
            <a:ext cx="165100" cy="90011"/>
          </a:xfrm>
          <a:prstGeom prst="rect">
            <a:avLst/>
          </a:prstGeom>
          <a:noFill/>
        </p:spPr>
      </p:pic>
      <p:pic>
        <p:nvPicPr>
          <p:cNvPr id="9" name="Picture 8" descr="D:\IMAGES\indiafla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30" y="4996006"/>
            <a:ext cx="161925" cy="9858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7350" y="4904750"/>
            <a:ext cx="4565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+91 898-002-4735          (973) 598-3969           44 203-808-4216         +973 1619-8549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597" y="4829482"/>
            <a:ext cx="135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www.cognixia.com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8" descr="Call Collabera 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7365" y="4988585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9" descr="Call Collabera 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7" y="4992898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95400" y="1527257"/>
            <a:ext cx="6718299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>
                <a:cs typeface="Calibri"/>
              </a:rPr>
              <a:t>Motivation</a:t>
            </a:r>
            <a:endParaRPr lang="en-US" sz="2400" b="1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Saving files over and over with different suffixes to have access to previous versions</a:t>
            </a:r>
          </a:p>
          <a:p>
            <a:endParaRPr lang="en-GB">
              <a:cs typeface="Calibri"/>
            </a:endParaRPr>
          </a:p>
          <a:p>
            <a:r>
              <a:rPr lang="en-GB">
                <a:solidFill>
                  <a:srgbClr val="000000"/>
                </a:solidFill>
                <a:cs typeface="Calibri"/>
              </a:rPr>
              <a:t>Emailing files back and forth to work with one other person</a:t>
            </a:r>
          </a:p>
          <a:p>
            <a:endParaRPr lang="en-GB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7919623-F688-48A4-963B-273A7EFFA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519" y="3555278"/>
            <a:ext cx="871538" cy="904733"/>
          </a:xfrm>
          <a:prstGeom prst="rect">
            <a:avLst/>
          </a:prstGeom>
        </p:spPr>
      </p:pic>
      <p:pic>
        <p:nvPicPr>
          <p:cNvPr id="5" name="Picture 6" descr="Logo, icon&#10;&#10;Description automatically generated">
            <a:extLst>
              <a:ext uri="{FF2B5EF4-FFF2-40B4-BE49-F238E27FC236}">
                <a16:creationId xmlns:a16="http://schemas.microsoft.com/office/drawing/2014/main" id="{7B9EF9B6-BC1B-4F03-A00C-88AD28AD4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79393" y="3820761"/>
            <a:ext cx="871538" cy="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30649"/>
      </p:ext>
    </p:extLst>
  </p:cSld>
  <p:clrMapOvr>
    <a:masterClrMapping/>
  </p:clrMapOvr>
  <p:transition advTm="887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107281" y="1893094"/>
            <a:ext cx="7108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/>
            <a:r>
              <a:rPr lang="en-US">
                <a:ea typeface="+mn-lt"/>
                <a:cs typeface="+mn-lt"/>
              </a:rPr>
              <a:t>git checkout (over-writes contents of working directory):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get specific version/commit of your project, replaces files in staging area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978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328737" y="800099"/>
            <a:ext cx="710803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Branches are a reference to a specific commit</a:t>
            </a:r>
          </a:p>
          <a:p>
            <a:r>
              <a:rPr lang="en-US">
                <a:cs typeface="Arial"/>
              </a:rPr>
              <a:t>Each branch is a separate history of your project</a:t>
            </a:r>
          </a:p>
          <a:p>
            <a:r>
              <a:rPr lang="en-US">
                <a:cs typeface="Arial"/>
              </a:rPr>
              <a:t>Default branch is master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Can have multiple branches</a:t>
            </a:r>
          </a:p>
          <a:p>
            <a:r>
              <a:rPr lang="en-US">
                <a:cs typeface="Arial"/>
              </a:rPr>
              <a:t>Current branch tracks new commits</a:t>
            </a:r>
          </a:p>
          <a:p>
            <a:r>
              <a:rPr lang="en-US">
                <a:cs typeface="Arial"/>
              </a:rPr>
              <a:t>- branch points moves after each new commit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Pointers to all branches are located in .git/refs/heads</a:t>
            </a:r>
          </a:p>
          <a:p>
            <a:r>
              <a:rPr lang="en-US">
                <a:cs typeface="Arial"/>
              </a:rPr>
              <a:t>(remember branch is point to commit, and commit is wrapper around a tree)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Change branch with git checkout &lt;branch&gt;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649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400175" y="2057400"/>
            <a:ext cx="71080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Often a new branch will be started for each feature or modification that a developer is working on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Branches are completely independent from each other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352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385887" y="1493044"/>
            <a:ext cx="572928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Head</a:t>
            </a:r>
            <a:r>
              <a:rPr lang="en-US"/>
              <a:t>: pointer to current snapshot of project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There is only ever one of them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Just tells you which branch is currently checked out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It is only locally significant, i.e. your current working snapshot does not need to be the same as someone else's (for example, when using GitHub) 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98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235868" y="964406"/>
            <a:ext cx="572928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You can make the head point to a specific branch or a specific commit with checkout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Git log</a:t>
            </a:r>
          </a:p>
          <a:p>
            <a:r>
              <a:rPr lang="en-US">
                <a:ea typeface="+mn-lt"/>
                <a:cs typeface="+mn-lt"/>
              </a:rPr>
              <a:t>Head -&gt; Master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Note: when you checkout a different point, git log will reflect this new position</a:t>
            </a:r>
          </a:p>
          <a:p>
            <a:r>
              <a:rPr lang="en-US">
                <a:ea typeface="+mn-lt"/>
                <a:cs typeface="+mn-lt"/>
              </a:rPr>
              <a:t>- can change back to master with git checkout master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Commits made in headless state will be lost when you change the head back to a branch</a:t>
            </a:r>
            <a:endParaRPr lang="en-US"/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78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2B468-1F02-408B-AB42-672198EC697B}"/>
              </a:ext>
            </a:extLst>
          </p:cNvPr>
          <p:cNvSpPr txBox="1"/>
          <p:nvPr/>
        </p:nvSpPr>
        <p:spPr>
          <a:xfrm>
            <a:off x="1364456" y="1078706"/>
            <a:ext cx="572928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Commands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branch</a:t>
            </a:r>
            <a:r>
              <a:rPr lang="en-US">
                <a:cs typeface="Arial"/>
              </a:rPr>
              <a:t>: lists are local branches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branch</a:t>
            </a:r>
            <a:r>
              <a:rPr lang="en-US">
                <a:cs typeface="Arial"/>
              </a:rPr>
              <a:t> &lt;name&gt;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checkout</a:t>
            </a:r>
            <a:r>
              <a:rPr lang="en-US">
                <a:cs typeface="Arial"/>
              </a:rPr>
              <a:t> &lt;name&gt;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branch –d </a:t>
            </a:r>
            <a:r>
              <a:rPr lang="en-US">
                <a:cs typeface="Arial"/>
              </a:rPr>
              <a:t>&lt;name&gt;</a:t>
            </a:r>
          </a:p>
          <a:p>
            <a:r>
              <a:rPr lang="en-US">
                <a:cs typeface="Arial"/>
              </a:rPr>
              <a:t>             can only delete merged branches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Arial"/>
              </a:rPr>
              <a:t>Git branch –m</a:t>
            </a:r>
            <a:r>
              <a:rPr lang="en-US">
                <a:cs typeface="Arial"/>
              </a:rPr>
              <a:t> &lt;old&gt; &lt;new&gt;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r>
              <a:rPr lang="en-US">
                <a:cs typeface="Arial"/>
              </a:rPr>
              <a:t>Common to create a new branch for each new feature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91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Branches</a:t>
            </a:r>
            <a:endParaRPr lang="en-US"/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2138235-6D82-4C5D-8444-5E948DC6D6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879"/>
          <a:stretch/>
        </p:blipFill>
        <p:spPr>
          <a:xfrm>
            <a:off x="1307306" y="718570"/>
            <a:ext cx="6829424" cy="35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074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1771651" y="1214438"/>
            <a:ext cx="476488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It's common to make a new branch for each feature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Fast-forward merge:</a:t>
            </a:r>
          </a:p>
          <a:p>
            <a:r>
              <a:rPr lang="en-US">
                <a:cs typeface="Arial"/>
              </a:rPr>
              <a:t>- "receiving branch" receives changes from incoming branches</a:t>
            </a:r>
          </a:p>
          <a:p>
            <a:r>
              <a:rPr lang="en-US">
                <a:cs typeface="Arial"/>
              </a:rPr>
              <a:t>- only works in the case of the next diagram</a:t>
            </a:r>
          </a:p>
          <a:p>
            <a:r>
              <a:rPr lang="en-US">
                <a:cs typeface="Arial"/>
              </a:rPr>
              <a:t>- it simply moves the pointers for the previous branch</a:t>
            </a:r>
          </a:p>
        </p:txBody>
      </p:sp>
    </p:spTree>
    <p:extLst>
      <p:ext uri="{BB962C8B-B14F-4D97-AF65-F5344CB8AC3E}">
        <p14:creationId xmlns:p14="http://schemas.microsoft.com/office/powerpoint/2010/main" val="2109361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</a:t>
            </a:r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50440A0-AA9B-4F7F-9DA0-A78AFB44A8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12" b="12033"/>
          <a:stretch/>
        </p:blipFill>
        <p:spPr>
          <a:xfrm>
            <a:off x="1543051" y="882125"/>
            <a:ext cx="6372234" cy="30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</a:t>
            </a:r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9A46C54-9270-4F32-893E-C34E3CC250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03" b="12186"/>
          <a:stretch/>
        </p:blipFill>
        <p:spPr>
          <a:xfrm>
            <a:off x="1285875" y="725873"/>
            <a:ext cx="6936587" cy="32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5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5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Version Control System?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7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7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7"/>
          <p:cNvGrpSpPr/>
          <p:nvPr/>
        </p:nvGrpSpPr>
        <p:grpSpPr>
          <a:xfrm>
            <a:off x="1593850" y="1059533"/>
            <a:ext cx="6447234" cy="2911077"/>
            <a:chOff x="0" y="0"/>
            <a:chExt cx="8596312" cy="3881436"/>
          </a:xfrm>
        </p:grpSpPr>
        <p:cxnSp>
          <p:nvCxnSpPr>
            <p:cNvPr id="186" name="Google Shape;186;p7"/>
            <p:cNvCxnSpPr/>
            <p:nvPr/>
          </p:nvCxnSpPr>
          <p:spPr>
            <a:xfrm>
              <a:off x="0" y="0"/>
              <a:ext cx="8596312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7" name="Google Shape;187;p7"/>
            <p:cNvSpPr/>
            <p:nvPr/>
          </p:nvSpPr>
          <p:spPr>
            <a:xfrm>
              <a:off x="0" y="0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0" y="0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38" tIns="77138" rIns="77138" bIns="77138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700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system that keeps records of  your changes</a:t>
              </a:r>
              <a:endParaRPr/>
            </a:p>
          </p:txBody>
        </p:sp>
        <p:cxnSp>
          <p:nvCxnSpPr>
            <p:cNvPr id="189" name="Google Shape;189;p7"/>
            <p:cNvCxnSpPr/>
            <p:nvPr/>
          </p:nvCxnSpPr>
          <p:spPr>
            <a:xfrm>
              <a:off x="0" y="970359"/>
              <a:ext cx="8596312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0" name="Google Shape;190;p7"/>
            <p:cNvSpPr/>
            <p:nvPr/>
          </p:nvSpPr>
          <p:spPr>
            <a:xfrm>
              <a:off x="0" y="970359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0" y="970359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38" tIns="77138" rIns="77138" bIns="77138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700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Allows for collaborative development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2" name="Google Shape;192;p7"/>
            <p:cNvCxnSpPr/>
            <p:nvPr/>
          </p:nvCxnSpPr>
          <p:spPr>
            <a:xfrm>
              <a:off x="0" y="1940718"/>
              <a:ext cx="8596312" cy="0"/>
            </a:xfrm>
            <a:prstGeom prst="straightConnector1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3" name="Google Shape;193;p7"/>
            <p:cNvSpPr/>
            <p:nvPr/>
          </p:nvSpPr>
          <p:spPr>
            <a:xfrm>
              <a:off x="0" y="1940718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194;p7"/>
            <p:cNvSpPr txBox="1"/>
            <p:nvPr/>
          </p:nvSpPr>
          <p:spPr>
            <a:xfrm>
              <a:off x="0" y="1940718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38" tIns="77138" rIns="77138" bIns="77138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700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Allows you to know who made what changes and when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95" name="Google Shape;195;p7"/>
            <p:cNvCxnSpPr/>
            <p:nvPr/>
          </p:nvCxnSpPr>
          <p:spPr>
            <a:xfrm>
              <a:off x="0" y="2911077"/>
              <a:ext cx="859631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6" name="Google Shape;196;p7"/>
            <p:cNvSpPr/>
            <p:nvPr/>
          </p:nvSpPr>
          <p:spPr>
            <a:xfrm>
              <a:off x="0" y="2911077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0" y="2911077"/>
              <a:ext cx="8596312" cy="97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38" tIns="77138" rIns="77138" bIns="77138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700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Allows you to revert any changes and go back to a previous state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300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1514475" y="1028700"/>
            <a:ext cx="546496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Make a new branch from the main/master branch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2. Make changes then commit them on the new branch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3. Checkout the main branch (receiving branch)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4. Merge feature branch to the current receiving branch </a:t>
            </a:r>
          </a:p>
          <a:p>
            <a:r>
              <a:rPr lang="en-US">
                <a:cs typeface="Arial"/>
              </a:rPr>
              <a:t>- git merge &lt;feature-branch&gt;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*generally safe to now delete merged branch</a:t>
            </a:r>
          </a:p>
        </p:txBody>
      </p:sp>
    </p:spTree>
    <p:extLst>
      <p:ext uri="{BB962C8B-B14F-4D97-AF65-F5344CB8AC3E}">
        <p14:creationId xmlns:p14="http://schemas.microsoft.com/office/powerpoint/2010/main" val="273954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1593056" y="650081"/>
            <a:ext cx="546496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3-way merge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 finds first nearest ancestor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Create a new commit</a:t>
            </a:r>
          </a:p>
          <a:p>
            <a:r>
              <a:rPr lang="en-US">
                <a:cs typeface="Arial"/>
              </a:rPr>
              <a:t>- this new commit will have two parents</a:t>
            </a:r>
          </a:p>
          <a:p>
            <a:r>
              <a:rPr lang="en-US">
                <a:cs typeface="Arial"/>
              </a:rPr>
              <a:t>- this way both branches histories are available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This new commit is called the "merge commit"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*reminder: whenever you change branches, git updates the content of the staging area*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 cat-file &lt;sha1&gt; for merge commit to see both parents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188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</a:t>
            </a:r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1535906" y="1493044"/>
            <a:ext cx="54649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There is an interesting tool called source tree that will allow you to see a graphical representation of the merges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Note that 3-way merge perserves the history of all branches!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591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</a:t>
            </a:r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2722844-272B-44C8-9577-6683D5C5A4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10"/>
          <a:stretch/>
        </p:blipFill>
        <p:spPr>
          <a:xfrm>
            <a:off x="1143001" y="702469"/>
            <a:ext cx="7143749" cy="34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6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</a:t>
            </a:r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Merging Branches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9562770E-7037-445E-B8F7-280346C6D3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11" b="13450"/>
          <a:stretch/>
        </p:blipFill>
        <p:spPr>
          <a:xfrm>
            <a:off x="1478757" y="800134"/>
            <a:ext cx="6422238" cy="31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Merging Conflicts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564356" y="650081"/>
            <a:ext cx="851534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When two different changes are made to the same lines in two different branches, upon trying to merge the branches, you will receive a merge conflict</a:t>
            </a:r>
          </a:p>
          <a:p>
            <a:r>
              <a:rPr lang="en-US">
                <a:cs typeface="Arial"/>
              </a:rPr>
              <a:t>- not possible in fast-forward merge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When you try to merge, automatic merge will fail. The files will then be modified to show the merge conflicts.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You must update and commit these files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Check git status to see useful messages</a:t>
            </a:r>
          </a:p>
          <a:p>
            <a:r>
              <a:rPr lang="en-US">
                <a:cs typeface="Arial"/>
              </a:rPr>
              <a:t>- Can do git merge --abort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 ls-files when there is a merge conflict to show files in the staging area. Can use git cat-file –p to see the different versions (check again after resolving conflict)</a:t>
            </a:r>
          </a:p>
        </p:txBody>
      </p:sp>
    </p:spTree>
    <p:extLst>
      <p:ext uri="{BB962C8B-B14F-4D97-AF65-F5344CB8AC3E}">
        <p14:creationId xmlns:p14="http://schemas.microsoft.com/office/powerpoint/2010/main" val="3308955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Undoing and changing commits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564356" y="650081"/>
            <a:ext cx="85153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git reset</a:t>
            </a:r>
            <a:r>
              <a:rPr lang="en-US">
                <a:cs typeface="Arial"/>
              </a:rPr>
              <a:t>: destructive, removes part of history, can remove multiple commits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git revert</a:t>
            </a:r>
            <a:r>
              <a:rPr lang="en-US">
                <a:cs typeface="Arial"/>
              </a:rPr>
              <a:t>: non-destructive, reverses a single commit and makes a new commit from this action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git ammend</a:t>
            </a:r>
            <a:r>
              <a:rPr lang="en-US">
                <a:cs typeface="Arial"/>
              </a:rPr>
              <a:t>: destructive, used to update a commit if you make a typo. Destroys previous commit and creates a new one in it's place  </a:t>
            </a:r>
          </a:p>
        </p:txBody>
      </p:sp>
    </p:spTree>
    <p:extLst>
      <p:ext uri="{BB962C8B-B14F-4D97-AF65-F5344CB8AC3E}">
        <p14:creationId xmlns:p14="http://schemas.microsoft.com/office/powerpoint/2010/main" val="1715913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arth.patel\Desktop\Master-3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4"/>
            <a:ext cx="9144000" cy="51450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209550"/>
            <a:ext cx="50292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+mj-lt"/>
              </a:rPr>
              <a:t> Github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D:\IMAGES\usfl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5000578"/>
            <a:ext cx="165100" cy="90011"/>
          </a:xfrm>
          <a:prstGeom prst="rect">
            <a:avLst/>
          </a:prstGeom>
          <a:noFill/>
        </p:spPr>
      </p:pic>
      <p:pic>
        <p:nvPicPr>
          <p:cNvPr id="9" name="Picture 8" descr="D:\IMAGES\indiafla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30" y="4996006"/>
            <a:ext cx="161925" cy="9858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7350" y="4904750"/>
            <a:ext cx="4565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+91 898-002-4735          (973) 598-3969           44 203-808-4216         +973 1619-8549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597" y="4829482"/>
            <a:ext cx="135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www.cognixia.com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8" descr="Call Collabera 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7365" y="4988585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9" descr="Call Collabera 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7" y="4992898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95400" y="1012907"/>
            <a:ext cx="6718299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cs typeface="Calibri"/>
              </a:rPr>
              <a:t>Github</a:t>
            </a:r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Why is it called a "</a:t>
            </a:r>
            <a:r>
              <a:rPr lang="en-GB" b="1">
                <a:ea typeface="+mn-lt"/>
                <a:cs typeface="+mn-lt"/>
              </a:rPr>
              <a:t>distributed </a:t>
            </a:r>
            <a:r>
              <a:rPr lang="en-GB">
                <a:ea typeface="+mn-lt"/>
                <a:cs typeface="+mn-lt"/>
              </a:rPr>
              <a:t>version control system"?</a:t>
            </a:r>
            <a:endParaRPr lang="en-US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Leads to Github...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Github: Repository Hosting Service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can host the tracked repository (folder)</a:t>
            </a:r>
          </a:p>
          <a:p>
            <a:r>
              <a:rPr lang="en-GB">
                <a:cs typeface="Calibri"/>
              </a:rPr>
              <a:t>- if you delete it locally, will still be hosted online</a:t>
            </a:r>
          </a:p>
          <a:p>
            <a:r>
              <a:rPr lang="en-GB">
                <a:cs typeface="Calibri"/>
              </a:rPr>
              <a:t>- many people can download and share the same repository, work on the stored code as a team</a:t>
            </a:r>
          </a:p>
          <a:p>
            <a:endParaRPr lang="en-GB">
              <a:solidFill>
                <a:srgbClr val="000000"/>
              </a:solidFill>
              <a:cs typeface="Calibri"/>
            </a:endParaRPr>
          </a:p>
          <a:p>
            <a:endParaRPr lang="en-GB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B8BDD0F-0A49-49C8-B60F-49FD44CC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694" y="3598140"/>
            <a:ext cx="871538" cy="904733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9CF2A303-DE35-4738-87DE-EDB2B86CB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36568" y="3863624"/>
            <a:ext cx="871538" cy="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2622"/>
      </p:ext>
    </p:extLst>
  </p:cSld>
  <p:clrMapOvr>
    <a:masterClrMapping/>
  </p:clrMapOvr>
  <p:transition advTm="8875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21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 Basic Commands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7523723-804E-4107-B8FF-9C6AA4110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281" y="628549"/>
            <a:ext cx="4264818" cy="40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535781" y="985838"/>
            <a:ext cx="851534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Remote repos are good for sharing your repo with others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You create the repo locally, then upload it to Github</a:t>
            </a:r>
          </a:p>
          <a:p>
            <a:r>
              <a:rPr lang="en-US">
                <a:cs typeface="Arial"/>
              </a:rPr>
              <a:t>- private vs public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Can also clone repositories from github locally, your own and other people's</a:t>
            </a:r>
          </a:p>
          <a:p>
            <a:r>
              <a:rPr lang="en-US">
                <a:cs typeface="Arial"/>
              </a:rPr>
              <a:t>- can restore work if you lose your computer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Github has a lot of features on top of git </a:t>
            </a:r>
          </a:p>
          <a:p>
            <a:r>
              <a:rPr lang="en-US">
                <a:cs typeface="Arial"/>
              </a:rPr>
              <a:t>- pull requests</a:t>
            </a:r>
          </a:p>
          <a:p>
            <a:r>
              <a:rPr lang="en-US">
                <a:cs typeface="Arial"/>
              </a:rPr>
              <a:t>- CI tools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Lab: Create github account</a:t>
            </a:r>
            <a:endParaRPr lang="en-US"/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arth.patel\Desktop\Master-3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4"/>
            <a:ext cx="9144000" cy="51450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209550"/>
            <a:ext cx="50292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+mj-lt"/>
              </a:rPr>
              <a:t>Introduction: Git vs GitHub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D:\IMAGES\usfl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5000578"/>
            <a:ext cx="165100" cy="90011"/>
          </a:xfrm>
          <a:prstGeom prst="rect">
            <a:avLst/>
          </a:prstGeom>
          <a:noFill/>
        </p:spPr>
      </p:pic>
      <p:pic>
        <p:nvPicPr>
          <p:cNvPr id="9" name="Picture 8" descr="D:\IMAGES\indiafla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30" y="4996006"/>
            <a:ext cx="161925" cy="9858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7350" y="4904750"/>
            <a:ext cx="4565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+91 898-002-4735          (973) 598-3969           44 203-808-4216         +973 1619-8549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597" y="4829482"/>
            <a:ext cx="135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www.cognixia.com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8" descr="Call Collabera 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7365" y="4988585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9" descr="Call Collabera 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7" y="4992898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95400" y="1012907"/>
            <a:ext cx="6718299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>
                <a:cs typeface="Calibri"/>
              </a:rPr>
              <a:t>Version control and Collaboration</a:t>
            </a:r>
            <a:r>
              <a:rPr lang="en-GB" b="1">
                <a:solidFill>
                  <a:srgbClr val="000000"/>
                </a:solidFill>
                <a:cs typeface="Calibri"/>
              </a:rPr>
              <a:t> </a:t>
            </a:r>
            <a:endParaRPr lang="en-GB" b="1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 b="1">
                <a:cs typeface="Calibri"/>
              </a:rPr>
              <a:t>Git</a:t>
            </a:r>
            <a:r>
              <a:rPr lang="en-GB">
                <a:cs typeface="Calibri"/>
              </a:rPr>
              <a:t>: Distributed Version Control System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all changes done to a "repository" (folder) are saved by Git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has its own file structure under the hood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historical hash to content key is saved for each snapshot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can be used locally without internet to do version control </a:t>
            </a: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D129019-0CF3-418C-A252-21215474C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519" y="3555278"/>
            <a:ext cx="871538" cy="904733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13EC1E13-CB8C-42BD-A495-122097BE8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79393" y="3820761"/>
            <a:ext cx="871538" cy="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52458"/>
      </p:ext>
    </p:extLst>
  </p:cSld>
  <p:clrMapOvr>
    <a:masterClrMapping/>
  </p:clrMapOvr>
  <p:transition advTm="8875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535781" y="1314450"/>
            <a:ext cx="851534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Repo names can only contain dashes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Note: the remote repo and local repo have the same structure </a:t>
            </a:r>
          </a:p>
          <a:p>
            <a:r>
              <a:rPr lang="en-US">
                <a:cs typeface="Arial"/>
              </a:rPr>
              <a:t>WD &lt;-&gt; SA &lt;-&gt; Git Repo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Lab: create repo. </a:t>
            </a:r>
          </a:p>
          <a:p>
            <a:r>
              <a:rPr lang="en-US">
                <a:cs typeface="Arial"/>
              </a:rPr>
              <a:t>Lab: modify readme.hd using web ui </a:t>
            </a:r>
          </a:p>
          <a:p>
            <a:r>
              <a:rPr lang="en-US">
                <a:cs typeface="Arial"/>
              </a:rPr>
              <a:t>Lab: commits from web ui</a:t>
            </a:r>
          </a:p>
          <a:p>
            <a:r>
              <a:rPr lang="en-US">
                <a:cs typeface="Arial"/>
              </a:rPr>
              <a:t>Lab: new branches from web ui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Lab: clone remote repo locally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890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437" y="2501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442912" y="778669"/>
            <a:ext cx="940831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Anyone can clone when public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Owner must give persmissions to update the repo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Note: important to have a center repo when working with many people, </a:t>
            </a:r>
          </a:p>
          <a:p>
            <a:r>
              <a:rPr lang="en-US">
                <a:cs typeface="Arial"/>
              </a:rPr>
              <a:t>i.e. sending a file is not practical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Note: when you clone a repo, git creates an automatic link between them. </a:t>
            </a:r>
          </a:p>
          <a:p>
            <a:r>
              <a:rPr lang="en-US">
                <a:cs typeface="Arial"/>
              </a:rPr>
              <a:t>It gives the remote repo a name, with the automatic one being origin</a:t>
            </a:r>
          </a:p>
          <a:p>
            <a:r>
              <a:rPr lang="en-US">
                <a:cs typeface="Arial"/>
              </a:rPr>
              <a:t>- advanced: can have a local repo connected to many remote repos, </a:t>
            </a:r>
          </a:p>
          <a:p>
            <a:r>
              <a:rPr lang="en-US">
                <a:cs typeface="Arial"/>
              </a:rPr>
              <a:t>and then you choose which repo you want to push or pull to</a:t>
            </a:r>
            <a:endParaRPr lang="en-US"/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0843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385762" y="1628775"/>
            <a:ext cx="94083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- git remote will show you all remote repos connected to your local repo </a:t>
            </a:r>
          </a:p>
          <a:p>
            <a:r>
              <a:rPr lang="en-US">
                <a:ea typeface="+mn-lt"/>
                <a:cs typeface="+mn-lt"/>
              </a:rPr>
              <a:t>Note: when you clone, it will only make a copy of the master branch, it will not copy all branches from the remote repo (can list them all with git branch –a)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- you can then checkout a remote branch using git checkout </a:t>
            </a:r>
          </a:p>
          <a:p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git remote show origin to see info about the origin branch</a:t>
            </a:r>
          </a:p>
        </p:txBody>
      </p:sp>
    </p:spTree>
    <p:extLst>
      <p:ext uri="{BB962C8B-B14F-4D97-AF65-F5344CB8AC3E}">
        <p14:creationId xmlns:p14="http://schemas.microsoft.com/office/powerpoint/2010/main" val="805207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6412-97E0-4DA6-BE8B-5944295E474B}"/>
              </a:ext>
            </a:extLst>
          </p:cNvPr>
          <p:cNvSpPr txBox="1"/>
          <p:nvPr/>
        </p:nvSpPr>
        <p:spPr>
          <a:xfrm>
            <a:off x="499185" y="741268"/>
            <a:ext cx="851534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git push</a:t>
            </a:r>
          </a:p>
          <a:p>
            <a:r>
              <a:rPr lang="en-US" dirty="0">
                <a:cs typeface="Arial"/>
              </a:rPr>
              <a:t>- only push after testing and when you're sure things are working locally</a:t>
            </a:r>
          </a:p>
          <a:p>
            <a:endParaRPr lang="en-US" b="1" dirty="0">
              <a:cs typeface="Arial"/>
            </a:endParaRPr>
          </a:p>
          <a:p>
            <a:r>
              <a:rPr lang="en-US" b="1" dirty="0">
                <a:cs typeface="Arial"/>
              </a:rPr>
              <a:t>git fetch </a:t>
            </a:r>
            <a:r>
              <a:rPr lang="en-US" dirty="0">
                <a:cs typeface="Arial"/>
              </a:rPr>
              <a:t>(update git repository only)</a:t>
            </a:r>
          </a:p>
          <a:p>
            <a:pPr marL="285750" indent="-285750">
              <a:buFontTx/>
              <a:buChar char="-"/>
            </a:pPr>
            <a:r>
              <a:rPr lang="en-US" dirty="0">
                <a:cs typeface="Arial"/>
              </a:rPr>
              <a:t>Often used with </a:t>
            </a:r>
            <a:r>
              <a:rPr lang="en-US" b="1" dirty="0">
                <a:cs typeface="Arial"/>
              </a:rPr>
              <a:t>git diff &lt;local branch&gt;..&lt;origin/remote branch&gt;</a:t>
            </a:r>
          </a:p>
          <a:p>
            <a:pPr marL="285750" indent="-285750">
              <a:buFontTx/>
              <a:buChar char="-"/>
            </a:pPr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git pull </a:t>
            </a:r>
            <a:r>
              <a:rPr lang="en-US" dirty="0">
                <a:cs typeface="Arial"/>
              </a:rPr>
              <a:t>(update working directory, SA and git repo, i.e. </a:t>
            </a:r>
            <a:r>
              <a:rPr lang="en-US" dirty="0" err="1">
                <a:cs typeface="Arial"/>
              </a:rPr>
              <a:t>fetch+merge</a:t>
            </a:r>
            <a:r>
              <a:rPr lang="en-US" dirty="0">
                <a:cs typeface="Arial"/>
              </a:rPr>
              <a:t>)</a:t>
            </a:r>
          </a:p>
          <a:p>
            <a:r>
              <a:rPr lang="en-US" dirty="0">
                <a:cs typeface="Arial"/>
              </a:rPr>
              <a:t>- remote branch is merged into currently checkout branch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Git will first upload local changes for comparison, then download remote changes 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Lab: create a remote branch in the </a:t>
            </a:r>
            <a:r>
              <a:rPr lang="en-US" dirty="0" err="1">
                <a:cs typeface="Arial"/>
              </a:rPr>
              <a:t>github</a:t>
            </a:r>
            <a:r>
              <a:rPr lang="en-US" dirty="0">
                <a:cs typeface="Arial"/>
              </a:rPr>
              <a:t> UI, then check to see if the branch exists locally. Then use git fetch to update list. </a:t>
            </a:r>
          </a:p>
        </p:txBody>
      </p:sp>
    </p:spTree>
    <p:extLst>
      <p:ext uri="{BB962C8B-B14F-4D97-AF65-F5344CB8AC3E}">
        <p14:creationId xmlns:p14="http://schemas.microsoft.com/office/powerpoint/2010/main" val="400123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-68937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088D783-010E-453E-9B8A-212D76CE2D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504"/>
          <a:stretch/>
        </p:blipFill>
        <p:spPr>
          <a:xfrm>
            <a:off x="1314449" y="734623"/>
            <a:ext cx="6379368" cy="31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074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757237" y="1385888"/>
            <a:ext cx="681513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Lab: create a change in both local and remote repos to force a merge conflict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Resolve the conflict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Hint: pull and resolve the conflict locally then push the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877573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Remote repositories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828675" y="1974389"/>
            <a:ext cx="64793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Create branch locally and push to remote</a:t>
            </a:r>
          </a:p>
          <a:p>
            <a:r>
              <a:rPr lang="en-US" b="1" dirty="0">
                <a:cs typeface="Arial"/>
              </a:rPr>
              <a:t>git push --set-upstream origin &lt;branch name&gt;</a:t>
            </a:r>
          </a:p>
          <a:p>
            <a:endParaRPr lang="en-US" b="1" dirty="0">
              <a:cs typeface="Arial"/>
            </a:endParaRPr>
          </a:p>
          <a:p>
            <a:r>
              <a:rPr lang="en-US" b="1" dirty="0">
                <a:cs typeface="Arial"/>
              </a:rPr>
              <a:t>git push origin --delete &lt;branch name&gt;</a:t>
            </a:r>
          </a:p>
        </p:txBody>
      </p:sp>
    </p:spTree>
    <p:extLst>
      <p:ext uri="{BB962C8B-B14F-4D97-AF65-F5344CB8AC3E}">
        <p14:creationId xmlns:p14="http://schemas.microsoft.com/office/powerpoint/2010/main" val="1880021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01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Pull Request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1393031" y="1464469"/>
            <a:ext cx="64793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Pull request: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Sounds like it should be called push request but...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You are asking the owner of another repository to pull code from your repository into their repository. 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5044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01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Pull Request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1335881" y="928688"/>
            <a:ext cx="64793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Important for working with others when you don't have admin permissions on the remote repo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- Pull request is asking the repo owner/admin to pull your code into their repo (good for open source)</a:t>
            </a:r>
          </a:p>
          <a:p>
            <a:r>
              <a:rPr lang="en-US" dirty="0">
                <a:cs typeface="Arial"/>
              </a:rPr>
              <a:t>- can also use this to get feedback on your code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First fork the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Make changes and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Login into GitHub and ask to start and pull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(can also do this from command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420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074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Workflow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392906" y="1285876"/>
            <a:ext cx="8293892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Get some coding requirements, a module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b="1" dirty="0">
                <a:cs typeface="Arial"/>
              </a:rPr>
              <a:t>git pull </a:t>
            </a:r>
            <a:r>
              <a:rPr lang="en-US" sz="1400" dirty="0">
                <a:cs typeface="Arial"/>
              </a:rPr>
              <a:t>to make sure you have the most recent version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Make a branch (copy of all code in master) - give a good branch name 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Code in module 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Commit code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---check if code has changed (next slide)---</a:t>
            </a:r>
          </a:p>
          <a:p>
            <a:endParaRPr lang="en-US" sz="1400" dirty="0">
              <a:cs typeface="Arial"/>
            </a:endParaRPr>
          </a:p>
          <a:p>
            <a:endParaRPr lang="en-US" sz="1000" dirty="0">
              <a:cs typeface="Arial"/>
            </a:endParaRPr>
          </a:p>
          <a:p>
            <a:endParaRPr lang="en-US" sz="1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84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8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5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Version Control System?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8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07" name="Google Shape;207;p8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8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8"/>
          <p:cNvGrpSpPr/>
          <p:nvPr/>
        </p:nvGrpSpPr>
        <p:grpSpPr>
          <a:xfrm>
            <a:off x="3639408" y="713114"/>
            <a:ext cx="5019610" cy="3608011"/>
            <a:chOff x="0" y="6254"/>
            <a:chExt cx="6692813" cy="4810681"/>
          </a:xfrm>
        </p:grpSpPr>
        <p:sp>
          <p:nvSpPr>
            <p:cNvPr id="211" name="Google Shape;211;p8"/>
            <p:cNvSpPr/>
            <p:nvPr/>
          </p:nvSpPr>
          <p:spPr>
            <a:xfrm>
              <a:off x="0" y="6254"/>
              <a:ext cx="6692813" cy="11033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212;p8"/>
            <p:cNvSpPr txBox="1"/>
            <p:nvPr/>
          </p:nvSpPr>
          <p:spPr>
            <a:xfrm>
              <a:off x="53859" y="60113"/>
              <a:ext cx="6585095" cy="995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438" tIns="131438" rIns="131438" bIns="131438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4600"/>
              </a:pPr>
              <a:r>
                <a:rPr lang="en-US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0" y="1242044"/>
              <a:ext cx="6692813" cy="11033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58870"/>
                </a:gs>
                <a:gs pos="50000">
                  <a:srgbClr val="D57755"/>
                </a:gs>
                <a:gs pos="100000">
                  <a:srgbClr val="C2654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214;p8"/>
            <p:cNvSpPr txBox="1"/>
            <p:nvPr/>
          </p:nvSpPr>
          <p:spPr>
            <a:xfrm>
              <a:off x="53859" y="1295903"/>
              <a:ext cx="6585095" cy="995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438" tIns="131438" rIns="131438" bIns="131438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4600"/>
              </a:pPr>
              <a:r>
                <a:rPr lang="en-US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SVN</a:t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0" y="2477834"/>
              <a:ext cx="6692813" cy="11033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F948F"/>
                </a:gs>
                <a:gs pos="50000">
                  <a:srgbClr val="BA857E"/>
                </a:gs>
                <a:gs pos="100000">
                  <a:srgbClr val="A7746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216;p8"/>
            <p:cNvSpPr txBox="1"/>
            <p:nvPr/>
          </p:nvSpPr>
          <p:spPr>
            <a:xfrm>
              <a:off x="53859" y="2531693"/>
              <a:ext cx="6585095" cy="995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438" tIns="131438" rIns="131438" bIns="131438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4600"/>
              </a:pPr>
              <a:r>
                <a:rPr lang="en-US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Clearcase</a:t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0" y="3713625"/>
              <a:ext cx="6692813" cy="11033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218;p8"/>
            <p:cNvSpPr txBox="1"/>
            <p:nvPr/>
          </p:nvSpPr>
          <p:spPr>
            <a:xfrm>
              <a:off x="53859" y="3767484"/>
              <a:ext cx="6585095" cy="995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438" tIns="131438" rIns="131438" bIns="131438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4600"/>
              </a:pPr>
              <a:r>
                <a:rPr lang="en-US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Mercury</a:t>
              </a:r>
              <a:endParaRPr/>
            </a:p>
          </p:txBody>
        </p:sp>
      </p:grpSp>
      <p:sp>
        <p:nvSpPr>
          <p:cNvPr id="219" name="Google Shape;219;p8"/>
          <p:cNvSpPr txBox="1"/>
          <p:nvPr/>
        </p:nvSpPr>
        <p:spPr>
          <a:xfrm>
            <a:off x="1096932" y="1134734"/>
            <a:ext cx="2660686" cy="30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2F5496"/>
              </a:buClr>
              <a:buSzPts val="4400"/>
            </a:pPr>
            <a:r>
              <a:rPr lang="en-US" sz="33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Popular Version Control System</a:t>
            </a:r>
            <a:endParaRPr sz="33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386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Workflow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1235869" y="835821"/>
            <a:ext cx="7565228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Arial"/>
              </a:rPr>
              <a:t>Update the fork:</a:t>
            </a:r>
            <a:r>
              <a:rPr lang="en-US" sz="1400" dirty="0">
                <a:cs typeface="Arial"/>
              </a:rPr>
              <a:t> 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ea typeface="+mn-lt"/>
                <a:cs typeface="+mn-lt"/>
              </a:rPr>
              <a:t># Add 'upstream' repo to list of remotes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git remote add upstream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  <a:hlinkClick r:id="rId8"/>
              </a:rPr>
              <a:t>https://github.com/UPSTREAM-USER/ORIGINAL-PROJECT.git</a:t>
            </a:r>
            <a:endParaRPr lang="en-US" dirty="0"/>
          </a:p>
          <a:p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# Verify the new remote named 'upstream'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git remote –v</a:t>
            </a:r>
            <a:endParaRPr lang="en-US" b="1" dirty="0">
              <a:ea typeface="+mn-lt"/>
              <a:cs typeface="+mn-lt"/>
            </a:endParaRP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ea typeface="+mn-lt"/>
                <a:cs typeface="+mn-lt"/>
              </a:rPr>
              <a:t># Fetch from upstream remote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git fetch upstream</a:t>
            </a:r>
            <a:endParaRPr lang="en-US" b="1" dirty="0"/>
          </a:p>
          <a:p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# View all branches, including those from upstream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git branch –</a:t>
            </a:r>
            <a:r>
              <a:rPr lang="en-US" sz="1400" b="1" dirty="0" err="1">
                <a:ea typeface="+mn-lt"/>
                <a:cs typeface="+mn-lt"/>
              </a:rPr>
              <a:t>va</a:t>
            </a:r>
            <a:endParaRPr lang="en-US" b="1" dirty="0">
              <a:ea typeface="+mn-lt"/>
              <a:cs typeface="+mn-lt"/>
            </a:endParaRP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ea typeface="+mn-lt"/>
                <a:cs typeface="+mn-lt"/>
              </a:rPr>
              <a:t># Checkout your master branch and merge upstream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git checkout master</a:t>
            </a:r>
            <a:endParaRPr lang="en-US" b="1" dirty="0"/>
          </a:p>
          <a:p>
            <a:r>
              <a:rPr lang="en-US" sz="1400" b="1" dirty="0">
                <a:ea typeface="+mn-lt"/>
                <a:cs typeface="+mn-lt"/>
              </a:rPr>
              <a:t>git merge upstream/master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3673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074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Workflow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55C1E-154A-44E1-9815-A743D0EA0C09}"/>
              </a:ext>
            </a:extLst>
          </p:cNvPr>
          <p:cNvSpPr txBox="1"/>
          <p:nvPr/>
        </p:nvSpPr>
        <p:spPr>
          <a:xfrm>
            <a:off x="2671763" y="1285875"/>
            <a:ext cx="4764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757237" y="735806"/>
            <a:ext cx="7879555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 dirty="0">
              <a:cs typeface="Arial"/>
            </a:endParaRPr>
          </a:p>
          <a:p>
            <a:endParaRPr lang="en-US" sz="1000" dirty="0">
              <a:cs typeface="Arial"/>
            </a:endParaRPr>
          </a:p>
          <a:p>
            <a:endParaRPr lang="en-US" sz="1000" dirty="0">
              <a:cs typeface="Arial"/>
            </a:endParaRPr>
          </a:p>
          <a:p>
            <a:endParaRPr lang="en-US" sz="1400" dirty="0">
              <a:cs typeface="Arial"/>
            </a:endParaRPr>
          </a:p>
          <a:p>
            <a:endParaRPr lang="en-US" sz="1400" dirty="0">
              <a:cs typeface="Arial"/>
            </a:endParaRPr>
          </a:p>
          <a:p>
            <a:r>
              <a:rPr lang="en-US" sz="1400" b="1" dirty="0">
                <a:cs typeface="Arial"/>
              </a:rPr>
              <a:t>git pull</a:t>
            </a:r>
            <a:r>
              <a:rPr lang="en-US" sz="1400" dirty="0">
                <a:cs typeface="Arial"/>
              </a:rPr>
              <a:t>: see if there was merge conflicts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---merge new changes into your branch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b="1" dirty="0">
                <a:cs typeface="Arial"/>
              </a:rPr>
              <a:t>git checkout </a:t>
            </a:r>
            <a:r>
              <a:rPr lang="en-US" sz="1400" dirty="0">
                <a:cs typeface="Arial"/>
              </a:rPr>
              <a:t>&lt;your branch&gt;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b="1" dirty="0">
                <a:cs typeface="Arial"/>
              </a:rPr>
              <a:t>git merge master</a:t>
            </a:r>
            <a:r>
              <a:rPr lang="en-US" sz="1400" dirty="0">
                <a:cs typeface="Arial"/>
              </a:rPr>
              <a:t>: bring the changes in master into your new branch</a:t>
            </a:r>
          </a:p>
          <a:p>
            <a:r>
              <a:rPr lang="en-US" sz="1400" dirty="0">
                <a:cs typeface="Arial"/>
              </a:rPr>
              <a:t>-&gt; will have to resolve merge conflict (sometimes you will want to collaborate on this)</a:t>
            </a:r>
          </a:p>
          <a:p>
            <a:r>
              <a:rPr lang="en-US" sz="1400" dirty="0">
                <a:cs typeface="Arial"/>
              </a:rPr>
              <a:t>-&gt; you can check the master branch on </a:t>
            </a:r>
            <a:r>
              <a:rPr lang="en-US" sz="1400" dirty="0" err="1">
                <a:cs typeface="Arial"/>
              </a:rPr>
              <a:t>Github</a:t>
            </a:r>
            <a:r>
              <a:rPr lang="en-US" sz="1400" dirty="0">
                <a:cs typeface="Arial"/>
              </a:rPr>
              <a:t> to see what they did since you downloaded the code</a:t>
            </a:r>
          </a:p>
          <a:p>
            <a:r>
              <a:rPr lang="en-US" sz="1400" dirty="0">
                <a:cs typeface="Arial"/>
              </a:rPr>
              <a:t>-&gt; should communicate with whoever is working on the code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Now you can create a pull request </a:t>
            </a:r>
          </a:p>
          <a:p>
            <a:endParaRPr lang="en-US" sz="1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712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Workflow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921544" y="1407321"/>
            <a:ext cx="5650704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Pull request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Have a back-and-forth dialogue with someone you're working:</a:t>
            </a:r>
          </a:p>
          <a:p>
            <a:endParaRPr lang="en-US" sz="1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comment on their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have them make changes and recommit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accept the pull request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Check for emails</a:t>
            </a: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Check that the master on the main shared repo has been accepted</a:t>
            </a:r>
          </a:p>
        </p:txBody>
      </p:sp>
    </p:spTree>
    <p:extLst>
      <p:ext uri="{BB962C8B-B14F-4D97-AF65-F5344CB8AC3E}">
        <p14:creationId xmlns:p14="http://schemas.microsoft.com/office/powerpoint/2010/main" val="3205676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GitHub: Workflow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83" name="Google Shape;283;p12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56D05-9A4B-4BD3-8738-30F41EE59D63}"/>
              </a:ext>
            </a:extLst>
          </p:cNvPr>
          <p:cNvSpPr txBox="1"/>
          <p:nvPr/>
        </p:nvSpPr>
        <p:spPr>
          <a:xfrm>
            <a:off x="1235869" y="1578771"/>
            <a:ext cx="565070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Arial"/>
              </a:rPr>
              <a:t>Advice</a:t>
            </a:r>
            <a:r>
              <a:rPr lang="en-US" sz="1400" dirty="0">
                <a:cs typeface="Arial"/>
              </a:rPr>
              <a:t>: merge from public branches (dev, master, etc.) into your private branches often. If you don't do this for a while, you can end up with many merge conflicts, which you will have to resolve simultaneously. </a:t>
            </a:r>
            <a:endParaRPr lang="en-US" dirty="0">
              <a:cs typeface="Arial"/>
            </a:endParaRPr>
          </a:p>
          <a:p>
            <a:endParaRPr lang="en-US" sz="1400" dirty="0">
              <a:cs typeface="Arial"/>
            </a:endParaRPr>
          </a:p>
          <a:p>
            <a:r>
              <a:rPr lang="en-US" sz="1400" dirty="0">
                <a:cs typeface="Arial"/>
              </a:rPr>
              <a:t>Advanced commands: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Arial"/>
              </a:rPr>
              <a:t>Merge </a:t>
            </a:r>
            <a:r>
              <a:rPr lang="en-US" sz="1400">
                <a:cs typeface="Arial"/>
              </a:rPr>
              <a:t>and squashing</a:t>
            </a:r>
            <a:endParaRPr lang="en-US" sz="1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Arial"/>
              </a:rPr>
              <a:t>Rebase (</a:t>
            </a:r>
            <a:r>
              <a:rPr lang="en-US" sz="1400" b="1" dirty="0">
                <a:cs typeface="Arial"/>
              </a:rPr>
              <a:t>do not rebase commits outside your own repo)</a:t>
            </a:r>
            <a:endParaRPr lang="en-US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125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219941"/>
            <a:ext cx="4267200" cy="990600"/>
            <a:chOff x="152400" y="209550"/>
            <a:chExt cx="4267200" cy="990600"/>
          </a:xfrm>
        </p:grpSpPr>
        <p:sp>
          <p:nvSpPr>
            <p:cNvPr id="2" name="Parallelogram 1"/>
            <p:cNvSpPr/>
            <p:nvPr/>
          </p:nvSpPr>
          <p:spPr>
            <a:xfrm>
              <a:off x="152400" y="209550"/>
              <a:ext cx="4267200" cy="99060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8" name="Picture 4" descr="C:\Users\hatim.gheewala\Desktop\Cognixia Logo with taglin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" y="209550"/>
              <a:ext cx="3505201" cy="947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advTm="1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5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Git?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9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29" name="Google Shape;229;p9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9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2062195" y="848866"/>
            <a:ext cx="5019610" cy="3467405"/>
            <a:chOff x="0" y="99991"/>
            <a:chExt cx="6692813" cy="4623207"/>
          </a:xfrm>
        </p:grpSpPr>
        <p:sp>
          <p:nvSpPr>
            <p:cNvPr id="233" name="Google Shape;233;p9"/>
            <p:cNvSpPr/>
            <p:nvPr/>
          </p:nvSpPr>
          <p:spPr>
            <a:xfrm>
              <a:off x="0" y="99991"/>
              <a:ext cx="6692813" cy="87395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234;p9"/>
            <p:cNvSpPr txBox="1"/>
            <p:nvPr/>
          </p:nvSpPr>
          <p:spPr>
            <a:xfrm>
              <a:off x="42663" y="142654"/>
              <a:ext cx="6607487" cy="788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62850" rIns="62850" bIns="628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Created by Author of Linux, Linus Torvald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0" y="1037304"/>
              <a:ext cx="6692813" cy="87395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C8767"/>
                </a:gs>
                <a:gs pos="50000">
                  <a:srgbClr val="DD7549"/>
                </a:gs>
                <a:gs pos="100000">
                  <a:srgbClr val="CA643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236;p9"/>
            <p:cNvSpPr txBox="1"/>
            <p:nvPr/>
          </p:nvSpPr>
          <p:spPr>
            <a:xfrm>
              <a:off x="42663" y="1079967"/>
              <a:ext cx="6607487" cy="788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62850" rIns="62850" bIns="628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version control</a:t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1974618"/>
              <a:ext cx="6692813" cy="87395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A8D7E"/>
                </a:gs>
                <a:gs pos="50000">
                  <a:srgbClr val="C77C69"/>
                </a:gs>
                <a:gs pos="100000">
                  <a:srgbClr val="B56A5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238;p9"/>
            <p:cNvSpPr txBox="1"/>
            <p:nvPr/>
          </p:nvSpPr>
          <p:spPr>
            <a:xfrm>
              <a:off x="42663" y="2017281"/>
              <a:ext cx="6607487" cy="788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62850" rIns="62850" bIns="628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Users keep entire code and history on their location machines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0" y="2911931"/>
              <a:ext cx="6692813" cy="87395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9A96"/>
                </a:gs>
                <a:gs pos="50000">
                  <a:srgbClr val="B58C87"/>
                </a:gs>
                <a:gs pos="100000">
                  <a:srgbClr val="A1797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42663" y="2954594"/>
              <a:ext cx="6607487" cy="788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62850" rIns="62850" bIns="628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Users can make changes without internet access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0" y="3849245"/>
              <a:ext cx="6692813" cy="87395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242;p9"/>
            <p:cNvSpPr txBox="1"/>
            <p:nvPr/>
          </p:nvSpPr>
          <p:spPr>
            <a:xfrm>
              <a:off x="42663" y="3891908"/>
              <a:ext cx="6607487" cy="788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62850" rIns="62850" bIns="628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lt1"/>
                </a:buClr>
                <a:buSzPts val="2200"/>
              </a:pP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(Cannot push or pull from a remote changes from a remote server)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69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arth.patel\Desktop\Master-3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4"/>
            <a:ext cx="9144000" cy="51450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209550"/>
            <a:ext cx="50292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+mj-lt"/>
              </a:rPr>
              <a:t>Introduction: Git vs. Github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D:\IMAGES\usfl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5000578"/>
            <a:ext cx="165100" cy="90011"/>
          </a:xfrm>
          <a:prstGeom prst="rect">
            <a:avLst/>
          </a:prstGeom>
          <a:noFill/>
        </p:spPr>
      </p:pic>
      <p:pic>
        <p:nvPicPr>
          <p:cNvPr id="9" name="Picture 8" descr="D:\IMAGES\indiafla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30" y="4996006"/>
            <a:ext cx="161925" cy="9858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7350" y="4904750"/>
            <a:ext cx="4565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+91 898-002-4735          (973) 598-3969           44 203-808-4216         +973 1619-8549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6597" y="4829482"/>
            <a:ext cx="135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www.cognixia.com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8" descr="Call Collabera 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7365" y="4988585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9" descr="Call Collabera 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7" y="4992898"/>
            <a:ext cx="178905" cy="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95400" y="1012907"/>
            <a:ext cx="6718299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>
                <a:cs typeface="Calibri"/>
              </a:rPr>
              <a:t>Version control and Collaboration</a:t>
            </a:r>
            <a:r>
              <a:rPr lang="en-GB" b="1">
                <a:solidFill>
                  <a:srgbClr val="000000"/>
                </a:solidFill>
                <a:cs typeface="Calibri"/>
              </a:rPr>
              <a:t> </a:t>
            </a:r>
            <a:endParaRPr lang="en-GB" b="1">
              <a:cs typeface="Calibri"/>
            </a:endParaRPr>
          </a:p>
          <a:p>
            <a:endParaRPr lang="en-GB" b="1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Why is it called a "</a:t>
            </a:r>
            <a:r>
              <a:rPr lang="en-GB" b="1">
                <a:ea typeface="+mn-lt"/>
                <a:cs typeface="+mn-lt"/>
              </a:rPr>
              <a:t>distributed </a:t>
            </a:r>
            <a:r>
              <a:rPr lang="en-GB">
                <a:ea typeface="+mn-lt"/>
                <a:cs typeface="+mn-lt"/>
              </a:rPr>
              <a:t>version control system"?</a:t>
            </a:r>
            <a:endParaRPr lang="en-US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Leads to GitHub...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GitHub</a:t>
            </a:r>
            <a:r>
              <a:rPr lang="en-GB">
                <a:ea typeface="+mn-lt"/>
                <a:cs typeface="+mn-lt"/>
              </a:rPr>
              <a:t>: Repository Hosting Service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can host the tracked repository (folder)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if you delete it locally, will still be hosted online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many people can download and share the same repository, work on the stored code as a team</a:t>
            </a:r>
          </a:p>
          <a:p>
            <a:endParaRPr lang="en-GB">
              <a:solidFill>
                <a:srgbClr val="000000"/>
              </a:solidFill>
              <a:cs typeface="Calibri"/>
            </a:endParaRPr>
          </a:p>
          <a:p>
            <a:endParaRPr lang="en-GB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B8BDD0F-0A49-49C8-B60F-49FD44CC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694" y="3598140"/>
            <a:ext cx="871538" cy="904733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9CF2A303-DE35-4738-87DE-EDB2B86CB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36568" y="3863624"/>
            <a:ext cx="871538" cy="3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8916"/>
      </p:ext>
    </p:extLst>
  </p:cSld>
  <p:clrMapOvr>
    <a:masterClrMapping/>
  </p:clrMapOvr>
  <p:transition advTm="887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" descr="C:\Users\parth.patel\Desktop\Master-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25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533400" y="209551"/>
            <a:ext cx="50292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GitHub?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0" descr="D:\IMAGES\usfla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301" y="5000579"/>
            <a:ext cx="165100" cy="9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 descr="D:\IMAGES\indiafl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531" y="4996007"/>
            <a:ext cx="161925" cy="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387351" y="4904751"/>
            <a:ext cx="456565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+91 898-002-4735          (973) 598-3969           44 203-808-4216         +973 1619-8549</a:t>
            </a:r>
            <a:endParaRPr/>
          </a:p>
        </p:txBody>
      </p:sp>
      <p:sp>
        <p:nvSpPr>
          <p:cNvPr id="252" name="Google Shape;252;p10"/>
          <p:cNvSpPr txBox="1"/>
          <p:nvPr/>
        </p:nvSpPr>
        <p:spPr>
          <a:xfrm>
            <a:off x="7536597" y="4829483"/>
            <a:ext cx="135578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www.cognixia.com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0" descr="Call Collabera TA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7366" y="4988585"/>
            <a:ext cx="178905" cy="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 descr="Call Collabera TA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618" y="4992898"/>
            <a:ext cx="178905" cy="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0"/>
          <p:cNvGrpSpPr/>
          <p:nvPr/>
        </p:nvGrpSpPr>
        <p:grpSpPr>
          <a:xfrm>
            <a:off x="2224265" y="1361698"/>
            <a:ext cx="5019610" cy="2441740"/>
            <a:chOff x="0" y="783768"/>
            <a:chExt cx="6692813" cy="3255653"/>
          </a:xfrm>
        </p:grpSpPr>
        <p:sp>
          <p:nvSpPr>
            <p:cNvPr id="256" name="Google Shape;256;p10"/>
            <p:cNvSpPr/>
            <p:nvPr/>
          </p:nvSpPr>
          <p:spPr>
            <a:xfrm>
              <a:off x="0" y="783768"/>
              <a:ext cx="6692813" cy="144695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437704" y="1109333"/>
              <a:ext cx="795826" cy="79582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671235" y="783768"/>
              <a:ext cx="5021578" cy="14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259;p10"/>
            <p:cNvSpPr txBox="1"/>
            <p:nvPr/>
          </p:nvSpPr>
          <p:spPr>
            <a:xfrm>
              <a:off x="1671235" y="783768"/>
              <a:ext cx="5021578" cy="14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844" tIns="114844" rIns="114844" bIns="114844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500"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a Cloud Provider for git services</a:t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0" y="2592464"/>
              <a:ext cx="6692813" cy="144695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437704" y="2918029"/>
              <a:ext cx="795826" cy="79582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671235" y="2592464"/>
              <a:ext cx="5021578" cy="14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63" name="Google Shape;263;p10"/>
            <p:cNvSpPr txBox="1"/>
            <p:nvPr/>
          </p:nvSpPr>
          <p:spPr>
            <a:xfrm>
              <a:off x="1671235" y="2592464"/>
              <a:ext cx="5021578" cy="14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844" tIns="114844" rIns="114844" bIns="114844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500"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Other vendors such as: </a:t>
              </a:r>
              <a:r>
                <a:rPr lang="en-US" sz="190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BitBucket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90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Gitorious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etc.</a:t>
              </a:r>
              <a:endParaRPr err="1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28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3713</Words>
  <Application>Microsoft Office PowerPoint</Application>
  <PresentationFormat>On-screen Show (16:9)</PresentationFormat>
  <Paragraphs>610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Narrow</vt:lpstr>
      <vt:lpstr>Arial,Sans-Serif</vt:lpstr>
      <vt:lpstr>Calibri</vt:lpstr>
      <vt:lpstr>Open Sans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Nishant M. Kumar</dc:creator>
  <cp:lastModifiedBy>Nicholas Jared Theodore</cp:lastModifiedBy>
  <cp:revision>9</cp:revision>
  <dcterms:created xsi:type="dcterms:W3CDTF">2006-08-16T00:00:00Z</dcterms:created>
  <dcterms:modified xsi:type="dcterms:W3CDTF">2021-02-23T19:25:42Z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1033-10.2.0.5820</vt:lpwstr>
  </property>
</Properties>
</file>